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6" r:id="rId1"/>
  </p:sldMasterIdLst>
  <p:notesMasterIdLst>
    <p:notesMasterId r:id="rId4"/>
  </p:notesMasterIdLst>
  <p:handoutMasterIdLst>
    <p:handoutMasterId r:id="rId5"/>
  </p:handoutMasterIdLst>
  <p:sldIdLst>
    <p:sldId id="520" r:id="rId2"/>
    <p:sldId id="523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8" userDrawn="1">
          <p15:clr>
            <a:srgbClr val="A4A3A4"/>
          </p15:clr>
        </p15:guide>
        <p15:guide id="2" orient="horz" pos="173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282" userDrawn="1">
          <p15:clr>
            <a:srgbClr val="A4A3A4"/>
          </p15:clr>
        </p15:guide>
        <p15:guide id="5" pos="548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Culpepper" initials="PC" lastIdx="15" clrIdx="0"/>
  <p:cmAuthor id="1" name="Amanda Sammut" initials="" lastIdx="10" clrIdx="1"/>
  <p:cmAuthor id="2" name="sle" initials="s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6600CC"/>
    <a:srgbClr val="FF005F"/>
    <a:srgbClr val="FFFFFF"/>
    <a:srgbClr val="662D91"/>
    <a:srgbClr val="FF4F1E"/>
    <a:srgbClr val="FF7C18"/>
    <a:srgbClr val="B3003E"/>
    <a:srgbClr val="B200B6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 autoAdjust="0"/>
    <p:restoredTop sz="61775" autoAdjust="0"/>
  </p:normalViewPr>
  <p:slideViewPr>
    <p:cSldViewPr snapToGrid="0" snapToObjects="1" showGuides="1">
      <p:cViewPr>
        <p:scale>
          <a:sx n="59" d="100"/>
          <a:sy n="59" d="100"/>
        </p:scale>
        <p:origin x="-2712" y="-80"/>
      </p:cViewPr>
      <p:guideLst>
        <p:guide orient="horz" pos="2573"/>
        <p:guide orient="horz" pos="965"/>
        <p:guide pos="270"/>
        <p:guide pos="5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544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6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04D74D-89BC-0B4E-B65E-6B1FB01681E6}" type="datetime1">
              <a:rPr lang="en-US"/>
              <a:pPr>
                <a:defRPr/>
              </a:pPr>
              <a:t>9/7/15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5B5FD-141E-6542-A34A-50E428D1E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7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D117F-4E1C-3440-86AF-9730E536340A}" type="datetime1">
              <a:rPr lang="en-US"/>
              <a:pPr>
                <a:defRPr/>
              </a:pPr>
              <a:t>9/7/15</a:t>
            </a:fld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339F7F-3077-4649-BEA7-92B36DAD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2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itle Placehold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7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Rockwell" pitchFamily="1" charset="-52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fld id="{D3E71B62-A623-B642-9E7B-0FF3D769D247}" type="datetime1">
              <a:rPr lang="en-US"/>
              <a:pPr>
                <a:defRPr/>
              </a:pPr>
              <a:t>9/7/15</a:t>
            </a:fld>
            <a:r>
              <a:rPr lang="en-US" dirty="0"/>
              <a:t>Text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1" y="5947610"/>
            <a:ext cx="1490349" cy="3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11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ase Study PPT cov 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23607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fld id="{1ED4DC79-94C8-C548-BD33-15CBE9AD2EC0}" type="datetime1">
              <a:rPr lang="en-US"/>
              <a:pPr>
                <a:defRPr/>
              </a:pPr>
              <a:t>9/7/15</a:t>
            </a:fld>
            <a:r>
              <a:rPr lang="en-US" dirty="0"/>
              <a:t>Text slide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5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9" y="274637"/>
            <a:ext cx="7600950" cy="906463"/>
          </a:xfrm>
        </p:spPr>
        <p:txBody>
          <a:bodyPr/>
          <a:lstStyle>
            <a:lvl1pPr>
              <a:defRPr>
                <a:solidFill>
                  <a:srgbClr val="662D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03F4-9FDC-B24B-A7C7-3C3D1F5ADA79}" type="datetime1">
              <a:rPr lang="en-US"/>
              <a:pPr>
                <a:defRPr/>
              </a:pPr>
              <a:t>9/7/15</a:t>
            </a:fld>
            <a:r>
              <a:rPr lang="en-US" dirty="0"/>
              <a:t>Text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20737" y="1531938"/>
            <a:ext cx="7600951" cy="4148137"/>
          </a:xfrm>
        </p:spPr>
        <p:txBody>
          <a:bodyPr/>
          <a:lstStyle>
            <a:lvl2pPr marL="576263" indent="-238125"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1" y="5947610"/>
            <a:ext cx="1490349" cy="3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995-SLIDE PAGE_V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3"/>
            <a:ext cx="9147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03275" y="292100"/>
            <a:ext cx="761841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charset="0"/>
              </a:defRPr>
            </a:lvl1pPr>
          </a:lstStyle>
          <a:p>
            <a:pPr>
              <a:defRPr/>
            </a:pPr>
            <a:fld id="{099BA0CF-7268-7444-8BAC-4BCCCBFCA422}" type="datetime1">
              <a:rPr lang="en-US"/>
              <a:pPr>
                <a:defRPr/>
              </a:pPr>
              <a:t>9/7/15</a:t>
            </a:fld>
            <a:r>
              <a:rPr lang="en-US" dirty="0"/>
              <a:t>Text slide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3275" y="1531938"/>
            <a:ext cx="7618413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181100"/>
            <a:ext cx="91440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4" y="5897606"/>
            <a:ext cx="1107907" cy="40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61" y="5947610"/>
            <a:ext cx="1490349" cy="316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3" r:id="rId3"/>
  </p:sldLayoutIdLst>
  <p:hf hdr="0" ftr="0" dt="0"/>
  <p:txStyles>
    <p:titleStyle>
      <a:lvl1pPr algn="ct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kern="1200">
          <a:solidFill>
            <a:srgbClr val="662D9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2D91"/>
          </a:solidFill>
          <a:latin typeface="Arial Bold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2D91"/>
          </a:solidFill>
          <a:latin typeface="Arial Bold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2D91"/>
          </a:solidFill>
          <a:latin typeface="Arial Bold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2D91"/>
          </a:solidFill>
          <a:latin typeface="Arial Bold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" charset="-52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" charset="-52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" charset="-52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" charset="-52"/>
          <a:ea typeface="ヒラギノ角ゴ Pro W3" charset="-128"/>
          <a:cs typeface="ヒラギノ角ゴ Pro W3" charset="-128"/>
        </a:defRPr>
      </a:lvl9pPr>
    </p:titleStyle>
    <p:bodyStyle>
      <a:lvl1pPr marL="236538" indent="-236538" algn="l" rtl="0" eaLnBrk="0" fontAlgn="base" hangingPunct="0">
        <a:spcBef>
          <a:spcPct val="0"/>
        </a:spcBef>
        <a:spcAft>
          <a:spcPts val="1200"/>
        </a:spcAft>
        <a:buClr>
          <a:srgbClr val="F26522"/>
        </a:buClr>
        <a:buSzPct val="100000"/>
        <a:buFont typeface="Lucida Grande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76263" indent="-238125" algn="l" rtl="0" eaLnBrk="0" fontAlgn="base" hangingPunct="0">
        <a:spcBef>
          <a:spcPts val="0"/>
        </a:spcBef>
        <a:spcAft>
          <a:spcPts val="1200"/>
        </a:spcAft>
        <a:buClr>
          <a:srgbClr val="F26522"/>
        </a:buClr>
        <a:buSzPct val="100000"/>
        <a:buFont typeface="Lucida Grande"/>
        <a:buChar char="-"/>
        <a:tabLst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0663" algn="l" defTabSz="1033463" rtl="0" eaLnBrk="0" fontAlgn="base" hangingPunct="0">
        <a:spcBef>
          <a:spcPts val="0"/>
        </a:spcBef>
        <a:spcAft>
          <a:spcPts val="1200"/>
        </a:spcAft>
        <a:buClr>
          <a:srgbClr val="F26522"/>
        </a:buClr>
        <a:buSzPct val="100000"/>
        <a:buFont typeface="Lucida Grande"/>
        <a:buChar char="￭"/>
        <a:tabLst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52538" indent="-219075" algn="l" rtl="0" eaLnBrk="0" fontAlgn="base" hangingPunct="0">
        <a:spcBef>
          <a:spcPts val="0"/>
        </a:spcBef>
        <a:spcAft>
          <a:spcPts val="1200"/>
        </a:spcAft>
        <a:buClr>
          <a:srgbClr val="F26522"/>
        </a:buClr>
        <a:buSzPct val="100000"/>
        <a:buFont typeface="Courier New"/>
        <a:buChar char="o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09738" indent="-287338" algn="l" rtl="0" eaLnBrk="0" fontAlgn="base" hangingPunct="0">
        <a:spcBef>
          <a:spcPts val="0"/>
        </a:spcBef>
        <a:spcAft>
          <a:spcPts val="1200"/>
        </a:spcAft>
        <a:buClr>
          <a:srgbClr val="F26522"/>
        </a:buClr>
        <a:buSzPct val="65000"/>
        <a:buFont typeface="Wingdings" charset="2"/>
        <a:buChar char=""/>
        <a:tabLst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for ER </a:t>
            </a:r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0737" y="1531938"/>
            <a:ext cx="7761789" cy="41481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45 </a:t>
            </a:r>
            <a:r>
              <a:rPr lang="en-US" dirty="0"/>
              <a:t>year old AA man comes to the ER for the second time for a rash, fatigue and low grade </a:t>
            </a:r>
            <a:r>
              <a:rPr lang="en-US" dirty="0" smtClean="0"/>
              <a:t>fevers of two months duration.  His </a:t>
            </a:r>
            <a:r>
              <a:rPr lang="en-US" dirty="0"/>
              <a:t>family history </a:t>
            </a:r>
            <a:r>
              <a:rPr lang="en-US" dirty="0" smtClean="0"/>
              <a:t>is significant </a:t>
            </a:r>
            <a:r>
              <a:rPr lang="en-US" dirty="0"/>
              <a:t>for an estranged son with Lupus. 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exam, he is hypertensive with a BP of 176/96, he has a mildly erythematous macular rash on his face, chest and arms and mild edema in his b/l LE's.  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/>
              <a:t>Cr is 3.0  </a:t>
            </a:r>
          </a:p>
          <a:p>
            <a:pPr lvl="1"/>
            <a:r>
              <a:rPr lang="en-US" b="1" dirty="0"/>
              <a:t>What features of this case raise your suspicion for lupus</a:t>
            </a:r>
            <a:r>
              <a:rPr lang="en-US" b="1" dirty="0" smtClean="0"/>
              <a:t>?</a:t>
            </a:r>
            <a:endParaRPr lang="en-US" b="1" dirty="0"/>
          </a:p>
          <a:p>
            <a:pPr lvl="1"/>
            <a:r>
              <a:rPr lang="en-US" b="1" dirty="0"/>
              <a:t>What would you do for this patient?</a:t>
            </a:r>
          </a:p>
        </p:txBody>
      </p:sp>
    </p:spTree>
    <p:extLst>
      <p:ext uri="{BB962C8B-B14F-4D97-AF65-F5344CB8AC3E}">
        <p14:creationId xmlns:p14="http://schemas.microsoft.com/office/powerpoint/2010/main" val="105165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Lupus Highlights for ER Healthcare Providers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0737" y="1421730"/>
            <a:ext cx="7768918" cy="4498975"/>
          </a:xfrm>
        </p:spPr>
        <p:txBody>
          <a:bodyPr>
            <a:norm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upus patients have cardiovascular events at younger ages - women with lupus have a 40x increased rate of MI</a:t>
            </a:r>
          </a:p>
          <a:p>
            <a:r>
              <a:rPr lang="en-US" sz="2200" dirty="0" smtClean="0"/>
              <a:t>Not all symptoms of a lupus patient are attributable to lupus (i.e.. a lupus patient may have infections or fibromyalgia and not be having a lupus flare)</a:t>
            </a:r>
          </a:p>
          <a:p>
            <a:r>
              <a:rPr lang="en-US" sz="2200" dirty="0" smtClean="0"/>
              <a:t>Steroid bursts are not without sequelae – there are many side effects, they may mask infections, etc.  </a:t>
            </a:r>
          </a:p>
          <a:p>
            <a:r>
              <a:rPr lang="en-US" sz="2200" dirty="0" smtClean="0"/>
              <a:t>Many patients present to the ER during a flare but don’t know they have lupus. Refer to rheumatology. </a:t>
            </a:r>
          </a:p>
        </p:txBody>
      </p:sp>
    </p:spTree>
    <p:extLst>
      <p:ext uri="{BB962C8B-B14F-4D97-AF65-F5344CB8AC3E}">
        <p14:creationId xmlns:p14="http://schemas.microsoft.com/office/powerpoint/2010/main" val="185773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21_Advantag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16380</TotalTime>
  <Words>200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Rockwell</vt:lpstr>
      <vt:lpstr>Calibri</vt:lpstr>
      <vt:lpstr>ＭＳ Ｐゴシック</vt:lpstr>
      <vt:lpstr>Arial Bold</vt:lpstr>
      <vt:lpstr>21_Advantage</vt:lpstr>
      <vt:lpstr>Case for ER Providers</vt:lpstr>
      <vt:lpstr>Lupus Highlights for ER Healthcare Providers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Chiang</dc:creator>
  <cp:lastModifiedBy>Pat Culpepper</cp:lastModifiedBy>
  <cp:revision>667</cp:revision>
  <cp:lastPrinted>2013-05-07T20:20:05Z</cp:lastPrinted>
  <dcterms:created xsi:type="dcterms:W3CDTF">2011-07-07T03:06:52Z</dcterms:created>
  <dcterms:modified xsi:type="dcterms:W3CDTF">2015-09-07T16:27:39Z</dcterms:modified>
</cp:coreProperties>
</file>